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0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68BCFB15-6F78-44D2-AA2B-1D7FF7ED3DB8}" type="datetimeFigureOut">
              <a:rPr lang="en-US" smtClean="0"/>
              <a:t>4/4/2020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7849AE36-5506-4195-93B9-BF48DBA29E78}"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BCFB15-6F78-44D2-AA2B-1D7FF7ED3DB8}"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9AE36-5506-4195-93B9-BF48DBA29E7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BCFB15-6F78-44D2-AA2B-1D7FF7ED3DB8}"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9AE36-5506-4195-93B9-BF48DBA29E7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BCFB15-6F78-44D2-AA2B-1D7FF7ED3DB8}"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9AE36-5506-4195-93B9-BF48DBA29E7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8BCFB15-6F78-44D2-AA2B-1D7FF7ED3DB8}"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7849AE36-5506-4195-93B9-BF48DBA29E7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8BCFB15-6F78-44D2-AA2B-1D7FF7ED3DB8}"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49AE36-5506-4195-93B9-BF48DBA29E7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8BCFB15-6F78-44D2-AA2B-1D7FF7ED3DB8}" type="datetimeFigureOut">
              <a:rPr lang="en-US" smtClean="0"/>
              <a:t>4/4/2020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49AE36-5506-4195-93B9-BF48DBA29E7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8BCFB15-6F78-44D2-AA2B-1D7FF7ED3DB8}" type="datetimeFigureOut">
              <a:rPr lang="en-US" smtClean="0"/>
              <a:t>4/4/2020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49AE36-5506-4195-93B9-BF48DBA29E7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BCFB15-6F78-44D2-AA2B-1D7FF7ED3DB8}" type="datetimeFigureOut">
              <a:rPr lang="en-US" smtClean="0"/>
              <a:t>4/4/2020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49AE36-5506-4195-93B9-BF48DBA29E7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8BCFB15-6F78-44D2-AA2B-1D7FF7ED3DB8}"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49AE36-5506-4195-93B9-BF48DBA29E7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8BCFB15-6F78-44D2-AA2B-1D7FF7ED3DB8}"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49AE36-5506-4195-93B9-BF48DBA29E7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8BCFB15-6F78-44D2-AA2B-1D7FF7ED3DB8}" type="datetimeFigureOut">
              <a:rPr lang="en-US" smtClean="0"/>
              <a:t>4/4/2020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849AE36-5506-4195-93B9-BF48DBA29E7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Unit 4: Hormones </a:t>
            </a:r>
            <a:endParaRPr lang="en-US" dirty="0"/>
          </a:p>
        </p:txBody>
      </p:sp>
      <p:sp>
        <p:nvSpPr>
          <p:cNvPr id="5" name="Subtitle 4"/>
          <p:cNvSpPr>
            <a:spLocks noGrp="1"/>
          </p:cNvSpPr>
          <p:nvPr>
            <p:ph type="subTitle" idx="1"/>
          </p:nvPr>
        </p:nvSpPr>
        <p:spPr/>
        <p:txBody>
          <a:bodyPr/>
          <a:lstStyle/>
          <a:p>
            <a:r>
              <a:rPr lang="en-US" dirty="0" smtClean="0"/>
              <a:t>Lesson 1: Hormones in the Human body</a:t>
            </a:r>
            <a:endParaRPr lang="en-US" dirty="0"/>
          </a:p>
        </p:txBody>
      </p:sp>
    </p:spTree>
    <p:extLst>
      <p:ext uri="{BB962C8B-B14F-4D97-AF65-F5344CB8AC3E}">
        <p14:creationId xmlns:p14="http://schemas.microsoft.com/office/powerpoint/2010/main" val="3291711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Hormones : it is a chemical substance that control and organizes most of the vital processes and activities and functions in the bodies of living organisms </a:t>
            </a:r>
            <a:endParaRPr lang="en-US" sz="2400" b="1" dirty="0"/>
          </a:p>
        </p:txBody>
      </p:sp>
      <p:sp>
        <p:nvSpPr>
          <p:cNvPr id="3" name="Content Placeholder 2"/>
          <p:cNvSpPr>
            <a:spLocks noGrp="1"/>
          </p:cNvSpPr>
          <p:nvPr>
            <p:ph idx="1"/>
          </p:nvPr>
        </p:nvSpPr>
        <p:spPr/>
        <p:txBody>
          <a:bodyPr>
            <a:normAutofit/>
          </a:bodyPr>
          <a:lstStyle/>
          <a:p>
            <a:r>
              <a:rPr lang="en-US" sz="2400" dirty="0" smtClean="0"/>
              <a:t>Hormones are secreted in the body by organs known as endocrine glands.</a:t>
            </a:r>
          </a:p>
          <a:p>
            <a:r>
              <a:rPr lang="en-US" sz="2400" dirty="0" smtClean="0"/>
              <a:t>The endocrine glands : they are ductless glands that secrete their hormones directly into the blood without passing through ducts </a:t>
            </a:r>
          </a:p>
          <a:p>
            <a:r>
              <a:rPr lang="en-US" sz="2400" dirty="0" smtClean="0"/>
              <a:t>Endocrine glands secrete more than 50 hormones in the human body</a:t>
            </a:r>
          </a:p>
          <a:p>
            <a:r>
              <a:rPr lang="en-US" sz="2400" dirty="0" smtClean="0"/>
              <a:t>The cells which are known as target cells are located away from the endocrine glands that secrete the hormones the blood is the only way for hormones to reach the target cells </a:t>
            </a:r>
            <a:endParaRPr lang="en-US" sz="2400" dirty="0"/>
          </a:p>
        </p:txBody>
      </p:sp>
    </p:spTree>
    <p:extLst>
      <p:ext uri="{BB962C8B-B14F-4D97-AF65-F5344CB8AC3E}">
        <p14:creationId xmlns:p14="http://schemas.microsoft.com/office/powerpoint/2010/main" val="2691308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435280" cy="1512168"/>
          </a:xfrm>
        </p:spPr>
        <p:txBody>
          <a:bodyPr>
            <a:noAutofit/>
          </a:bodyPr>
          <a:lstStyle/>
          <a:p>
            <a:pPr algn="l"/>
            <a:r>
              <a:rPr lang="en-US" sz="2000" dirty="0" smtClean="0"/>
              <a:t/>
            </a:r>
            <a:br>
              <a:rPr lang="en-US" sz="2000" dirty="0" smtClean="0"/>
            </a:br>
            <a:r>
              <a:rPr lang="en-US" sz="2000" dirty="0" smtClean="0"/>
              <a:t>A- </a:t>
            </a:r>
            <a:r>
              <a:rPr lang="en-US" sz="2000" dirty="0" err="1" smtClean="0"/>
              <a:t>Pitutary</a:t>
            </a:r>
            <a:r>
              <a:rPr lang="en-US" sz="2000" dirty="0" smtClean="0"/>
              <a:t> gland: </a:t>
            </a:r>
            <a:br>
              <a:rPr lang="en-US" sz="2000" dirty="0" smtClean="0"/>
            </a:br>
            <a:r>
              <a:rPr lang="en-US" sz="2000" dirty="0" smtClean="0"/>
              <a:t>it is </a:t>
            </a:r>
            <a:r>
              <a:rPr lang="en-US" sz="2000" dirty="0" err="1" smtClean="0"/>
              <a:t>locatedbelow</a:t>
            </a:r>
            <a:r>
              <a:rPr lang="en-US" sz="2000" dirty="0" smtClean="0"/>
              <a:t> the brain. It is a small gland in the size of the pea seed.it consists of  two lobes.it secretes hormones that regulate the activities of other endocrine glands so it is called” the master gland “or “the main gland”</a:t>
            </a:r>
            <a:br>
              <a:rPr lang="en-US" sz="2000" dirty="0" smtClean="0"/>
            </a:br>
            <a:endParaRPr lang="en-US" sz="2000" dirty="0"/>
          </a:p>
        </p:txBody>
      </p:sp>
      <p:sp>
        <p:nvSpPr>
          <p:cNvPr id="3" name="Content Placeholder 2"/>
          <p:cNvSpPr>
            <a:spLocks noGrp="1"/>
          </p:cNvSpPr>
          <p:nvPr>
            <p:ph idx="1"/>
          </p:nvPr>
        </p:nvSpPr>
        <p:spPr>
          <a:xfrm>
            <a:off x="457200" y="2132856"/>
            <a:ext cx="8229600" cy="3993307"/>
          </a:xfrm>
        </p:spPr>
        <p:txBody>
          <a:bodyPr>
            <a:normAutofit/>
          </a:bodyPr>
          <a:lstStyle/>
          <a:p>
            <a:r>
              <a:rPr lang="en-US" sz="2400" dirty="0" smtClean="0"/>
              <a:t>The </a:t>
            </a:r>
            <a:r>
              <a:rPr lang="en-US" sz="2400" dirty="0" err="1" smtClean="0"/>
              <a:t>pitutary</a:t>
            </a:r>
            <a:r>
              <a:rPr lang="en-US" sz="2400" dirty="0" smtClean="0"/>
              <a:t> gland secretes a group of hormones:</a:t>
            </a:r>
          </a:p>
          <a:p>
            <a:pPr marL="0" indent="0">
              <a:buNone/>
            </a:pPr>
            <a:r>
              <a:rPr lang="en-US" sz="2400" dirty="0" smtClean="0"/>
              <a:t>1-adrenal gland activating hormone</a:t>
            </a:r>
          </a:p>
          <a:p>
            <a:pPr marL="0" indent="0">
              <a:buNone/>
            </a:pPr>
            <a:r>
              <a:rPr lang="en-US" sz="2400" dirty="0" smtClean="0"/>
              <a:t>2- thyroid gland stimulating hormone (TSH)</a:t>
            </a:r>
          </a:p>
          <a:p>
            <a:pPr marL="0" indent="0">
              <a:buNone/>
            </a:pPr>
            <a:r>
              <a:rPr lang="en-US" sz="2400" dirty="0" smtClean="0"/>
              <a:t>3- mammary glands activating hormone to secrete milk</a:t>
            </a:r>
          </a:p>
          <a:p>
            <a:pPr marL="0" indent="0">
              <a:buNone/>
            </a:pPr>
            <a:r>
              <a:rPr lang="en-US" sz="2400" dirty="0" smtClean="0"/>
              <a:t>4- regulating water hormone in the body</a:t>
            </a:r>
          </a:p>
          <a:p>
            <a:pPr marL="0" indent="0">
              <a:buNone/>
            </a:pPr>
            <a:r>
              <a:rPr lang="en-US" sz="2400" dirty="0" smtClean="0"/>
              <a:t>5- growth hormone</a:t>
            </a:r>
          </a:p>
          <a:p>
            <a:pPr marL="0" indent="0">
              <a:buNone/>
            </a:pPr>
            <a:r>
              <a:rPr lang="en-US" sz="2400" dirty="0" smtClean="0"/>
              <a:t>6- facilitating hormone during delivery</a:t>
            </a:r>
          </a:p>
          <a:p>
            <a:pPr marL="0" indent="0">
              <a:buNone/>
            </a:pPr>
            <a:r>
              <a:rPr lang="en-US" sz="2400" dirty="0" smtClean="0"/>
              <a:t>7- sexual gland activating hormones </a:t>
            </a:r>
            <a:endParaRPr lang="en-US" sz="2400" dirty="0"/>
          </a:p>
        </p:txBody>
      </p:sp>
    </p:spTree>
    <p:extLst>
      <p:ext uri="{BB962C8B-B14F-4D97-AF65-F5344CB8AC3E}">
        <p14:creationId xmlns:p14="http://schemas.microsoft.com/office/powerpoint/2010/main" val="2266445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000" b="1" dirty="0" smtClean="0"/>
              <a:t>Growth hormone: it controls the speed of the growth rate of body muscles , bones and other organs </a:t>
            </a:r>
            <a:br>
              <a:rPr lang="en-US" sz="2000" b="1" dirty="0" smtClean="0"/>
            </a:br>
            <a:r>
              <a:rPr lang="en-US" sz="2000" b="1" dirty="0" smtClean="0"/>
              <a:t>it determines the height that the person will reach when becomes fully grown</a:t>
            </a:r>
            <a:br>
              <a:rPr lang="en-US" sz="2000" b="1" dirty="0" smtClean="0"/>
            </a:br>
            <a:endParaRPr lang="en-US" sz="2000" b="1" dirty="0"/>
          </a:p>
        </p:txBody>
      </p:sp>
      <p:sp>
        <p:nvSpPr>
          <p:cNvPr id="10" name="Text Placeholder 9"/>
          <p:cNvSpPr>
            <a:spLocks noGrp="1"/>
          </p:cNvSpPr>
          <p:nvPr>
            <p:ph type="body" idx="1"/>
          </p:nvPr>
        </p:nvSpPr>
        <p:spPr/>
        <p:txBody>
          <a:bodyPr/>
          <a:lstStyle/>
          <a:p>
            <a:r>
              <a:rPr lang="en-US" dirty="0" smtClean="0"/>
              <a:t>Dwarfism </a:t>
            </a:r>
            <a:endParaRPr lang="en-US" dirty="0"/>
          </a:p>
        </p:txBody>
      </p:sp>
      <p:sp>
        <p:nvSpPr>
          <p:cNvPr id="11" name="Text Placeholder 10"/>
          <p:cNvSpPr>
            <a:spLocks noGrp="1"/>
          </p:cNvSpPr>
          <p:nvPr>
            <p:ph type="body" sz="half" idx="3"/>
          </p:nvPr>
        </p:nvSpPr>
        <p:spPr/>
        <p:txBody>
          <a:bodyPr/>
          <a:lstStyle/>
          <a:p>
            <a:r>
              <a:rPr lang="en-US" dirty="0" smtClean="0"/>
              <a:t>Gigantism </a:t>
            </a:r>
            <a:endParaRPr lang="en-US" dirty="0"/>
          </a:p>
        </p:txBody>
      </p:sp>
      <p:sp>
        <p:nvSpPr>
          <p:cNvPr id="3" name="Content Placeholder 2"/>
          <p:cNvSpPr>
            <a:spLocks noGrp="1"/>
          </p:cNvSpPr>
          <p:nvPr>
            <p:ph sz="quarter" idx="2"/>
          </p:nvPr>
        </p:nvSpPr>
        <p:spPr/>
        <p:txBody>
          <a:bodyPr/>
          <a:lstStyle/>
          <a:p>
            <a:r>
              <a:rPr lang="en-US" dirty="0" smtClean="0"/>
              <a:t> the body stops growing so the person becomes a dwarf</a:t>
            </a:r>
          </a:p>
          <a:p>
            <a:r>
              <a:rPr lang="en-US" dirty="0" smtClean="0"/>
              <a:t>It happens due to the decrease of the secretion in  the growth hormone at childhood </a:t>
            </a:r>
            <a:endParaRPr lang="en-US" dirty="0"/>
          </a:p>
        </p:txBody>
      </p:sp>
      <p:sp>
        <p:nvSpPr>
          <p:cNvPr id="12" name="Content Placeholder 11"/>
          <p:cNvSpPr>
            <a:spLocks noGrp="1"/>
          </p:cNvSpPr>
          <p:nvPr>
            <p:ph sz="quarter" idx="4"/>
          </p:nvPr>
        </p:nvSpPr>
        <p:spPr/>
        <p:txBody>
          <a:bodyPr/>
          <a:lstStyle/>
          <a:p>
            <a:r>
              <a:rPr lang="en-US" dirty="0" smtClean="0"/>
              <a:t>A continuous </a:t>
            </a:r>
            <a:r>
              <a:rPr lang="en-US" dirty="0" err="1" smtClean="0"/>
              <a:t>growthin</a:t>
            </a:r>
            <a:r>
              <a:rPr lang="en-US" dirty="0" smtClean="0"/>
              <a:t> the limb’s bones and the person becomes a giant</a:t>
            </a:r>
          </a:p>
          <a:p>
            <a:r>
              <a:rPr lang="en-US" dirty="0" smtClean="0"/>
              <a:t>It happens due to the increase of the secretion in  the growth hormone at childhood</a:t>
            </a:r>
          </a:p>
          <a:p>
            <a:r>
              <a:rPr lang="en-US" dirty="0" smtClean="0"/>
              <a:t> </a:t>
            </a:r>
            <a:endParaRPr lang="en-US" dirty="0"/>
          </a:p>
        </p:txBody>
      </p:sp>
    </p:spTree>
    <p:extLst>
      <p:ext uri="{BB962C8B-B14F-4D97-AF65-F5344CB8AC3E}">
        <p14:creationId xmlns:p14="http://schemas.microsoft.com/office/powerpoint/2010/main" val="1919183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000" b="1" dirty="0"/>
              <a:t>B</a:t>
            </a:r>
            <a:r>
              <a:rPr lang="en-US" sz="2000" b="1" dirty="0" smtClean="0"/>
              <a:t>- Thyroid gland: it is located in the front surface of the neck on both sides of the trachea. It consists of two lobes connected by a small part .</a:t>
            </a:r>
            <a:endParaRPr lang="en-US" sz="2000" b="1" dirty="0"/>
          </a:p>
        </p:txBody>
      </p:sp>
      <p:sp>
        <p:nvSpPr>
          <p:cNvPr id="3" name="Content Placeholder 2"/>
          <p:cNvSpPr>
            <a:spLocks noGrp="1"/>
          </p:cNvSpPr>
          <p:nvPr>
            <p:ph idx="1"/>
          </p:nvPr>
        </p:nvSpPr>
        <p:spPr/>
        <p:txBody>
          <a:bodyPr>
            <a:normAutofit/>
          </a:bodyPr>
          <a:lstStyle/>
          <a:p>
            <a:r>
              <a:rPr lang="en-US" sz="2400" b="1" dirty="0" smtClean="0"/>
              <a:t>It secretes two hormones :</a:t>
            </a:r>
          </a:p>
          <a:p>
            <a:pPr marL="0" indent="0">
              <a:buNone/>
            </a:pPr>
            <a:r>
              <a:rPr lang="en-US" sz="2400" b="1" dirty="0" smtClean="0"/>
              <a:t>1- thyroxin hormone :</a:t>
            </a:r>
          </a:p>
          <a:p>
            <a:pPr marL="0" indent="0">
              <a:buNone/>
            </a:pPr>
            <a:r>
              <a:rPr lang="en-US" sz="2400" b="1" dirty="0" smtClean="0"/>
              <a:t> it plays an important role in the food assimilation process in the body, it liberates energy necessary for the body from food</a:t>
            </a:r>
          </a:p>
          <a:p>
            <a:pPr marL="0" indent="0">
              <a:buNone/>
            </a:pPr>
            <a:r>
              <a:rPr lang="en-US" sz="2400" b="1" dirty="0" smtClean="0"/>
              <a:t>2- calcitonin hormone :  </a:t>
            </a:r>
          </a:p>
          <a:p>
            <a:pPr marL="0" indent="0">
              <a:buNone/>
            </a:pPr>
            <a:r>
              <a:rPr lang="en-US" sz="2400" b="1" dirty="0" smtClean="0"/>
              <a:t>It controls the level of calcium in blood </a:t>
            </a:r>
          </a:p>
          <a:p>
            <a:pPr marL="0" indent="0">
              <a:buNone/>
            </a:pPr>
            <a:r>
              <a:rPr lang="en-US" sz="2400" b="1" dirty="0" smtClean="0"/>
              <a:t>Some diseases result from the thyroxin hormone in the body:  </a:t>
            </a:r>
            <a:endParaRPr lang="en-US" sz="2400" b="1" dirty="0"/>
          </a:p>
        </p:txBody>
      </p:sp>
    </p:spTree>
    <p:extLst>
      <p:ext uri="{BB962C8B-B14F-4D97-AF65-F5344CB8AC3E}">
        <p14:creationId xmlns:p14="http://schemas.microsoft.com/office/powerpoint/2010/main" val="3681718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US" dirty="0"/>
          </a:p>
        </p:txBody>
      </p:sp>
      <p:sp>
        <p:nvSpPr>
          <p:cNvPr id="3" name="Text Placeholder 2"/>
          <p:cNvSpPr>
            <a:spLocks noGrp="1"/>
          </p:cNvSpPr>
          <p:nvPr>
            <p:ph type="body" idx="1"/>
          </p:nvPr>
        </p:nvSpPr>
        <p:spPr>
          <a:xfrm>
            <a:off x="395536" y="260648"/>
            <a:ext cx="4040188" cy="639762"/>
          </a:xfrm>
        </p:spPr>
        <p:txBody>
          <a:bodyPr/>
          <a:lstStyle/>
          <a:p>
            <a:r>
              <a:rPr lang="en-US" dirty="0" smtClean="0"/>
              <a:t>Simple goiter  </a:t>
            </a:r>
            <a:endParaRPr lang="en-US" dirty="0"/>
          </a:p>
        </p:txBody>
      </p:sp>
      <p:sp>
        <p:nvSpPr>
          <p:cNvPr id="5" name="Text Placeholder 4"/>
          <p:cNvSpPr>
            <a:spLocks noGrp="1"/>
          </p:cNvSpPr>
          <p:nvPr>
            <p:ph type="body" sz="half" idx="3"/>
          </p:nvPr>
        </p:nvSpPr>
        <p:spPr>
          <a:xfrm>
            <a:off x="4716016" y="404664"/>
            <a:ext cx="4041775" cy="639762"/>
          </a:xfrm>
        </p:spPr>
        <p:txBody>
          <a:bodyPr/>
          <a:lstStyle/>
          <a:p>
            <a:r>
              <a:rPr lang="en-US" dirty="0" smtClean="0"/>
              <a:t>Exophthalmic goiter</a:t>
            </a:r>
            <a:endParaRPr lang="en-US" dirty="0"/>
          </a:p>
        </p:txBody>
      </p:sp>
      <p:sp>
        <p:nvSpPr>
          <p:cNvPr id="4" name="Content Placeholder 3"/>
          <p:cNvSpPr>
            <a:spLocks noGrp="1"/>
          </p:cNvSpPr>
          <p:nvPr>
            <p:ph sz="quarter" idx="2"/>
          </p:nvPr>
        </p:nvSpPr>
        <p:spPr>
          <a:xfrm>
            <a:off x="323528" y="908720"/>
            <a:ext cx="4040188" cy="3951288"/>
          </a:xfrm>
        </p:spPr>
        <p:txBody>
          <a:bodyPr/>
          <a:lstStyle/>
          <a:p>
            <a:r>
              <a:rPr lang="en-US" dirty="0" smtClean="0"/>
              <a:t>Enlargement in the thyroid gland and the neck</a:t>
            </a:r>
          </a:p>
          <a:p>
            <a:r>
              <a:rPr lang="en-US" dirty="0" smtClean="0"/>
              <a:t>It happens due to the decrease of the secretion in the thyroxin hormone due to the lack of iodine in the food as it enters in the structure of the hormone </a:t>
            </a:r>
            <a:endParaRPr lang="en-US" dirty="0"/>
          </a:p>
        </p:txBody>
      </p:sp>
      <p:sp>
        <p:nvSpPr>
          <p:cNvPr id="6" name="Content Placeholder 5"/>
          <p:cNvSpPr>
            <a:spLocks noGrp="1"/>
          </p:cNvSpPr>
          <p:nvPr>
            <p:ph sz="quarter" idx="4"/>
          </p:nvPr>
        </p:nvSpPr>
        <p:spPr>
          <a:xfrm>
            <a:off x="4644008" y="980728"/>
            <a:ext cx="4041775" cy="3951288"/>
          </a:xfrm>
        </p:spPr>
        <p:txBody>
          <a:bodyPr/>
          <a:lstStyle/>
          <a:p>
            <a:r>
              <a:rPr lang="en-US" dirty="0" smtClean="0"/>
              <a:t>Enlargement in the thyroid gland accompanied by loss of weight , tension and exophthalmoses</a:t>
            </a:r>
          </a:p>
          <a:p>
            <a:r>
              <a:rPr lang="en-US" dirty="0" smtClean="0"/>
              <a:t>It happens due to the increase of the secretion in the thyroxin hormone with large amounts </a:t>
            </a:r>
          </a:p>
          <a:p>
            <a:endParaRPr lang="en-US" dirty="0"/>
          </a:p>
        </p:txBody>
      </p:sp>
    </p:spTree>
    <p:extLst>
      <p:ext uri="{BB962C8B-B14F-4D97-AF65-F5344CB8AC3E}">
        <p14:creationId xmlns:p14="http://schemas.microsoft.com/office/powerpoint/2010/main" val="450918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2000" b="1" dirty="0" smtClean="0"/>
              <a:t>C-Adrenal glands : they are located adhering by the top of kidneys</a:t>
            </a:r>
            <a:br>
              <a:rPr lang="en-US" sz="2000" b="1" dirty="0" smtClean="0"/>
            </a:br>
            <a:r>
              <a:rPr lang="en-US" sz="2000" b="1" dirty="0" smtClean="0"/>
              <a:t>they secrete adrenalin hormone which stimulates the body organs to respond to emergencies.</a:t>
            </a:r>
            <a:endParaRPr lang="en-US" sz="2000" b="1" dirty="0"/>
          </a:p>
        </p:txBody>
      </p:sp>
      <p:sp>
        <p:nvSpPr>
          <p:cNvPr id="3" name="Content Placeholder 2"/>
          <p:cNvSpPr>
            <a:spLocks noGrp="1"/>
          </p:cNvSpPr>
          <p:nvPr>
            <p:ph idx="1"/>
          </p:nvPr>
        </p:nvSpPr>
        <p:spPr/>
        <p:txBody>
          <a:bodyPr>
            <a:normAutofit/>
          </a:bodyPr>
          <a:lstStyle/>
          <a:p>
            <a:pPr marL="0" indent="0">
              <a:buNone/>
            </a:pPr>
            <a:r>
              <a:rPr lang="en-US" sz="2000" b="1" dirty="0" smtClean="0"/>
              <a:t>D-</a:t>
            </a:r>
            <a:r>
              <a:rPr lang="en-US" sz="2000" b="1" dirty="0" err="1" smtClean="0"/>
              <a:t>Pancrease</a:t>
            </a:r>
            <a:r>
              <a:rPr lang="en-US" sz="2000" b="1" dirty="0" smtClean="0"/>
              <a:t> : it is located between the stomach and small intestine. It secretes two hormones , which are:</a:t>
            </a:r>
          </a:p>
          <a:p>
            <a:pPr marL="0" indent="0">
              <a:buNone/>
            </a:pPr>
            <a:r>
              <a:rPr lang="en-US" sz="2000" b="1" dirty="0" smtClean="0"/>
              <a:t>1- Insulin hormone : it decreases the blood sugar level  by</a:t>
            </a:r>
          </a:p>
          <a:p>
            <a:r>
              <a:rPr lang="en-US" sz="2000" b="1" dirty="0" smtClean="0"/>
              <a:t>Transporting glucose sugar from blood to body cells which use it to release energy</a:t>
            </a:r>
          </a:p>
          <a:p>
            <a:r>
              <a:rPr lang="en-US" sz="2000" b="1" dirty="0" smtClean="0"/>
              <a:t>Storing glucose sugar in liver </a:t>
            </a:r>
          </a:p>
          <a:p>
            <a:pPr marL="0" indent="0">
              <a:buNone/>
            </a:pPr>
            <a:r>
              <a:rPr lang="en-US" sz="2000" b="1" dirty="0" smtClean="0"/>
              <a:t>2- Glucagon hormone : it raises the level of sugar in blood by stimulating liver to convert      </a:t>
            </a:r>
          </a:p>
          <a:p>
            <a:r>
              <a:rPr lang="en-US" sz="2000" b="1" dirty="0" smtClean="0"/>
              <a:t>The stored glycogen into glucose that releases to the blood stream to be available to the body’s cells</a:t>
            </a:r>
          </a:p>
        </p:txBody>
      </p:sp>
    </p:spTree>
    <p:extLst>
      <p:ext uri="{BB962C8B-B14F-4D97-AF65-F5344CB8AC3E}">
        <p14:creationId xmlns:p14="http://schemas.microsoft.com/office/powerpoint/2010/main" val="3182512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000" b="1" dirty="0" smtClean="0"/>
              <a:t>The diseases that is resulted from the insulin hormone disorder in the human body :</a:t>
            </a:r>
            <a:endParaRPr lang="en-US" sz="2000" b="1" dirty="0"/>
          </a:p>
        </p:txBody>
      </p:sp>
      <p:sp>
        <p:nvSpPr>
          <p:cNvPr id="3" name="Content Placeholder 2"/>
          <p:cNvSpPr>
            <a:spLocks noGrp="1"/>
          </p:cNvSpPr>
          <p:nvPr>
            <p:ph idx="1"/>
          </p:nvPr>
        </p:nvSpPr>
        <p:spPr/>
        <p:txBody>
          <a:bodyPr>
            <a:normAutofit lnSpcReduction="10000"/>
          </a:bodyPr>
          <a:lstStyle/>
          <a:p>
            <a:r>
              <a:rPr lang="en-US" sz="2000" b="1" dirty="0" smtClean="0"/>
              <a:t>Diabetes : </a:t>
            </a:r>
          </a:p>
          <a:p>
            <a:pPr marL="0" indent="0">
              <a:buNone/>
            </a:pPr>
            <a:r>
              <a:rPr lang="en-US" sz="2000" b="1" dirty="0" smtClean="0"/>
              <a:t>The person feels very thirsty an d multiple urination times</a:t>
            </a:r>
          </a:p>
          <a:p>
            <a:pPr marL="0" indent="0">
              <a:buNone/>
            </a:pPr>
            <a:r>
              <a:rPr lang="en-US" sz="2000" b="1" dirty="0" smtClean="0"/>
              <a:t>It happens due to the decrease in the secretion of the insulin hormone which leads to the increasing the level of glucose sugar in blood as a result of the cells are unable to use glucose.</a:t>
            </a:r>
          </a:p>
          <a:p>
            <a:pPr marL="0" indent="0">
              <a:buNone/>
            </a:pPr>
            <a:endParaRPr lang="en-US" sz="2000" b="1" dirty="0" smtClean="0"/>
          </a:p>
          <a:p>
            <a:pPr marL="0" indent="0">
              <a:buNone/>
            </a:pPr>
            <a:r>
              <a:rPr lang="en-US" sz="2000" b="1" dirty="0" smtClean="0"/>
              <a:t> E- two testes: they secrete the testosterone hormone which is responsible for the appearance of the male secondary sex character</a:t>
            </a:r>
          </a:p>
          <a:p>
            <a:pPr marL="0" indent="0">
              <a:buNone/>
            </a:pPr>
            <a:endParaRPr lang="en-US" sz="2000" b="1" dirty="0"/>
          </a:p>
          <a:p>
            <a:pPr marL="0" indent="0">
              <a:buNone/>
            </a:pPr>
            <a:r>
              <a:rPr lang="en-US" sz="2000" b="1" dirty="0" smtClean="0"/>
              <a:t>F- two ovaries :they secrete two hormones:</a:t>
            </a:r>
          </a:p>
          <a:p>
            <a:r>
              <a:rPr lang="en-US" sz="2000" b="1" dirty="0" smtClean="0"/>
              <a:t>Estrogen hormone :it is responsible for the appearance of the female secondary sex character</a:t>
            </a:r>
          </a:p>
          <a:p>
            <a:r>
              <a:rPr lang="en-US" sz="2000" b="1" dirty="0" smtClean="0"/>
              <a:t>Progesterone hormone :it promotes the growth of the endometrium( the lining of the uterus)</a:t>
            </a:r>
          </a:p>
          <a:p>
            <a:endParaRPr lang="en-US" sz="2000" b="1" dirty="0"/>
          </a:p>
        </p:txBody>
      </p:sp>
    </p:spTree>
    <p:extLst>
      <p:ext uri="{BB962C8B-B14F-4D97-AF65-F5344CB8AC3E}">
        <p14:creationId xmlns:p14="http://schemas.microsoft.com/office/powerpoint/2010/main" val="32755441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62</TotalTime>
  <Words>623</Words>
  <Application>Microsoft Office PowerPoint</Application>
  <PresentationFormat>On-screen Show (4:3)</PresentationFormat>
  <Paragraphs>54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Unit 4: Hormones </vt:lpstr>
      <vt:lpstr>Hormones : it is a chemical substance that control and organizes most of the vital processes and activities and functions in the bodies of living organisms </vt:lpstr>
      <vt:lpstr> A- Pitutary gland:  it is locatedbelow the brain. It is a small gland in the size of the pea seed.it consists of  two lobes.it secretes hormones that regulate the activities of other endocrine glands so it is called” the master gland “or “the main gland” </vt:lpstr>
      <vt:lpstr>Growth hormone: it controls the speed of the growth rate of body muscles , bones and other organs  it determines the height that the person will reach when becomes fully grown </vt:lpstr>
      <vt:lpstr>B- Thyroid gland: it is located in the front surface of the neck on both sides of the trachea. It consists of two lobes connected by a small part .</vt:lpstr>
      <vt:lpstr>PowerPoint Presentation</vt:lpstr>
      <vt:lpstr>C-Adrenal glands : they are located adhering by the top of kidneys they secrete adrenalin hormone which stimulates the body organs to respond to emergencies.</vt:lpstr>
      <vt:lpstr>The diseases that is resulted from the insulin hormone disorder in the human body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4: Hormones</dc:title>
  <dc:creator>MAbdelMohsen</dc:creator>
  <cp:lastModifiedBy>MAbdelMohsen</cp:lastModifiedBy>
  <cp:revision>10</cp:revision>
  <dcterms:created xsi:type="dcterms:W3CDTF">2020-04-04T15:19:16Z</dcterms:created>
  <dcterms:modified xsi:type="dcterms:W3CDTF">2020-04-04T16:22:09Z</dcterms:modified>
</cp:coreProperties>
</file>